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306"/>
            </a:gs>
            <a:gs pos="27000">
              <a:srgbClr val="010306"/>
            </a:gs>
            <a:gs pos="100000">
              <a:schemeClr val="bg2">
                <a:tint val="100000"/>
                <a:shade val="0"/>
                <a:satMod val="100000"/>
              </a:schemeClr>
            </a:gs>
            <a:gs pos="67000">
              <a:schemeClr val="bg2">
                <a:tint val="100000"/>
                <a:shade val="30000"/>
                <a:satMod val="100000"/>
                <a:lumMod val="94000"/>
                <a:lumOff val="6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29455" y="1168373"/>
            <a:ext cx="6329905" cy="1178281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7200" dirty="0">
                <a:latin typeface="Castellar" panose="020A0402060406010301" pitchFamily="18" charset="0"/>
                <a:cs typeface="Courier New" panose="02070309020205020404" pitchFamily="49" charset="0"/>
              </a:rPr>
              <a:t>Java</a:t>
            </a:r>
            <a:r>
              <a:rPr lang="pt-BR" sz="7200" spc="300" dirty="0">
                <a:latin typeface="Castellar" panose="020A0402060406010301" pitchFamily="18" charset="0"/>
                <a:cs typeface="Courier New" panose="02070309020205020404" pitchFamily="49" charset="0"/>
              </a:rPr>
              <a:t>Script</a:t>
            </a:r>
            <a:endParaRPr lang="pt-br" sz="7200" spc="300" dirty="0">
              <a:latin typeface="Castellar" panose="020A0402060406010301" pitchFamily="18" charset="0"/>
              <a:cs typeface="Courier New" panose="02070309020205020404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AB2082-FF88-46A5-83F9-37C17F15A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68" y="3429000"/>
            <a:ext cx="1775086" cy="19269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B9FBE7-DAFF-41AE-8631-59CA82D2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88" y="2780928"/>
            <a:ext cx="3167441" cy="359099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A50B54-A168-458A-B372-D41FACAAD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43" y="3549156"/>
            <a:ext cx="1427012" cy="162768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B20E424E-5396-4B97-BB91-D6D271964315}"/>
              </a:ext>
            </a:extLst>
          </p:cNvPr>
          <p:cNvSpPr/>
          <p:nvPr/>
        </p:nvSpPr>
        <p:spPr>
          <a:xfrm>
            <a:off x="3767280" y="486079"/>
            <a:ext cx="465425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Trabalho realizado por: Brian Luca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A43436-2ABD-497C-BCA4-2E2B10551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4518" y="755143"/>
            <a:ext cx="7179786" cy="510154"/>
          </a:xfrm>
        </p:spPr>
        <p:txBody>
          <a:bodyPr>
            <a:normAutofit fontScale="92500"/>
          </a:bodyPr>
          <a:lstStyle/>
          <a:p>
            <a:r>
              <a:rPr lang="pt-PT" sz="2800" dirty="0">
                <a:latin typeface="Castellar" panose="020A0402060406010301" pitchFamily="18" charset="0"/>
                <a:cs typeface="Arial" panose="020B0604020202020204" pitchFamily="34" charset="0"/>
              </a:rPr>
              <a:t>Histórico das versões (Evolução)</a:t>
            </a:r>
          </a:p>
          <a:p>
            <a:endParaRPr lang="pt-PT" sz="2800" dirty="0">
              <a:latin typeface="Castellar" panose="020A0402060406010301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77D082-85F6-4F6B-ADAA-7AC68AFE7448}"/>
              </a:ext>
            </a:extLst>
          </p:cNvPr>
          <p:cNvSpPr/>
          <p:nvPr/>
        </p:nvSpPr>
        <p:spPr>
          <a:xfrm>
            <a:off x="909835" y="1412776"/>
            <a:ext cx="50719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ECMAScript 1 (Junho de 1997):</a:t>
            </a:r>
            <a:b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 primeira versão (“de dez dias”).</a:t>
            </a:r>
            <a:b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ECMAScript 2 (Agosto de 1998):</a:t>
            </a:r>
            <a:b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Mudanças editoriais para alinhar a ECMA-262 com o padrão ISO/IEC 16262.</a:t>
            </a:r>
          </a:p>
          <a:p>
            <a:pPr algn="just" fontAlgn="base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ECMAScript 3 (Dezembro de 1999):</a:t>
            </a:r>
            <a:b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Foi nessa versão onde o JavaScript ganhou implementações importantes como do-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, expressões regulares, novos métodos para o objeto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, tratamento de exceções, entre outras coisas.</a:t>
            </a:r>
            <a:endParaRPr lang="pt-PT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CC6FA5-950F-4382-9A7A-4C2A4528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05" y="1923328"/>
            <a:ext cx="5970233" cy="33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4" y="55018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13FB17-17EB-46E0-A872-69EBE699A500}"/>
              </a:ext>
            </a:extLst>
          </p:cNvPr>
          <p:cNvSpPr/>
          <p:nvPr/>
        </p:nvSpPr>
        <p:spPr>
          <a:xfrm>
            <a:off x="909836" y="1010400"/>
            <a:ext cx="51845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  <a:t>ECMAScript 4 (abandonada em Julho de 2008):</a:t>
            </a:r>
            <a:br>
              <a:rPr lang="pt-PT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 ECMAScript 4 foi desenvolvida para ser a nova versão do JavaScript com um protótipo escrito em ML.</a:t>
            </a:r>
          </a:p>
          <a:p>
            <a:pPr fontAlgn="base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Porém, o TC39 rejeitou o protótipo por causa de suas novas implementações. </a:t>
            </a:r>
          </a:p>
          <a:p>
            <a:pPr algn="just" fontAlgn="base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 quantidade de novas funcionalidades tornaria a migração da ECMAScript 3 para a 4 muito disruptiva.</a:t>
            </a:r>
          </a:p>
          <a:p>
            <a:pPr algn="just" fontAlgn="base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Para evitar impasses, o TC39 se reuniu e entrou em um acordo com os desenvolvedores em Julho de 2008.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60693F1-EF36-4B81-B95F-AD39496366E8}"/>
              </a:ext>
            </a:extLst>
          </p:cNvPr>
          <p:cNvSpPr/>
          <p:nvPr/>
        </p:nvSpPr>
        <p:spPr>
          <a:xfrm>
            <a:off x="6526460" y="1010400"/>
            <a:ext cx="51741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O acordo levava em consideração 4 pontos:</a:t>
            </a:r>
            <a:b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Desenvolver uma atualização incremental da ECMAScript 3 (que se tornou a ECMAScript 5);</a:t>
            </a:r>
          </a:p>
          <a:p>
            <a:pPr algn="just" fontAlgn="base">
              <a:buFont typeface="+mj-lt"/>
              <a:buAutoNum type="arabicPeriod"/>
            </a:pP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Desenvolver uma versão que fizesse menos que a ECMAScript 4, mas mais do que a atualização incremental da ECMAScript 3. O nome dessa versão é Harmony e ela será dividida na ECMAScript 6 e ECMAScript 7;</a:t>
            </a:r>
          </a:p>
          <a:p>
            <a:pPr algn="just" fontAlgn="base">
              <a:buFont typeface="+mj-lt"/>
              <a:buAutoNum type="arabicPeriod"/>
            </a:pP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As funcionalidades da ECMAScript 4 seriam descartadas;</a:t>
            </a:r>
          </a:p>
          <a:p>
            <a:pPr algn="just" fontAlgn="base">
              <a:buFont typeface="+mj-lt"/>
              <a:buAutoNum type="arabicPeriod"/>
            </a:pP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Outras ideias deveriam ser desenvolvidas com total consenso do TC39.</a:t>
            </a:r>
          </a:p>
        </p:txBody>
      </p:sp>
    </p:spTree>
    <p:extLst>
      <p:ext uri="{BB962C8B-B14F-4D97-AF65-F5344CB8AC3E}">
        <p14:creationId xmlns:p14="http://schemas.microsoft.com/office/powerpoint/2010/main" val="21093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BE8DD6A-7553-4549-B6D4-6F1DA5C4B878}"/>
              </a:ext>
            </a:extLst>
          </p:cNvPr>
          <p:cNvSpPr/>
          <p:nvPr/>
        </p:nvSpPr>
        <p:spPr>
          <a:xfrm>
            <a:off x="909836" y="908720"/>
            <a:ext cx="6092825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pt-PT" sz="1800" b="1" dirty="0">
                <a:latin typeface="Arial" panose="020B0604020202020204" pitchFamily="34" charset="0"/>
                <a:cs typeface="Arial" panose="020B0604020202020204" pitchFamily="34" charset="0"/>
              </a:rPr>
              <a:t>ECMAScript 5 (Dezembro de 2009);</a:t>
            </a:r>
          </a:p>
          <a:p>
            <a:pPr algn="just" fontAlgn="base"/>
            <a:endParaRPr lang="pt-P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Modo estrito (‘use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strict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’),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getters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e setters, novos métodos de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suporte a JSON entre outras coisas. Essa é a atualização incremental acordada no fechamento da ECMAScript 4.</a:t>
            </a:r>
          </a:p>
          <a:p>
            <a:pPr algn="just" fontAlgn="base"/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1800" b="1" dirty="0">
                <a:latin typeface="Arial" panose="020B0604020202020204" pitchFamily="34" charset="0"/>
                <a:cs typeface="Arial" panose="020B0604020202020204" pitchFamily="34" charset="0"/>
              </a:rPr>
              <a:t>ECMAScript 5.1 (Junho de 2011):</a:t>
            </a:r>
          </a:p>
          <a:p>
            <a:pPr algn="just" fontAlgn="base"/>
            <a:endParaRPr lang="pt-P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Mudanças editoriais para alinhar a ECMA-262 com a terceira versão do padrão ISO/IEC 16262:2011</a:t>
            </a:r>
          </a:p>
          <a:p>
            <a:pPr algn="just" fontAlgn="base"/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1800" b="1" dirty="0">
                <a:latin typeface="Arial" panose="020B0604020202020204" pitchFamily="34" charset="0"/>
                <a:cs typeface="Arial" panose="020B0604020202020204" pitchFamily="34" charset="0"/>
              </a:rPr>
              <a:t>ECMAScript 6 (Junho de 2015):</a:t>
            </a:r>
          </a:p>
          <a:p>
            <a:pPr algn="just" fontAlgn="base"/>
            <a:endParaRPr lang="pt-P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Também conhecida como ECMAScript 2015, é a primeira fase da versão Harmony. Inclui sintaxe muito mais enxuta e funcionalidades como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arrow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tipados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coleções (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sets e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promises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melhorias em numerais e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matematica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reflection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proxies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D0DB6A-27F0-46C4-86FF-27E7E680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1556792"/>
            <a:ext cx="4539411" cy="4539411"/>
          </a:xfrm>
          <a:prstGeom prst="rect">
            <a:avLst/>
          </a:prstGeom>
          <a:effectLst>
            <a:glow rad="228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3398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60D811F-C3CF-4118-92EC-264EE5742A86}"/>
              </a:ext>
            </a:extLst>
          </p:cNvPr>
          <p:cNvSpPr/>
          <p:nvPr/>
        </p:nvSpPr>
        <p:spPr>
          <a:xfrm>
            <a:off x="1341884" y="1124744"/>
            <a:ext cx="51037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ECMAScript 7 (Junho de 2016):</a:t>
            </a:r>
          </a:p>
          <a:p>
            <a:pPr algn="just" fontAlgn="base"/>
            <a:endParaRPr lang="pt-P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Também conhecida como ECMAScript 2016, é a ultima fase da versão Harmony. Inclui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como operadores exponenciais e o método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Array.prototype.includes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Alguns browsers ainda não suportam totalmente a versão 6 e 7 da ECMAScript. Porém é possível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transpilar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para ECMAScript 5 através de bibliotecas como o Babel ou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Polyfills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PT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DDD9E-DAAD-4753-81DA-254EE4A43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376518"/>
            <a:ext cx="5040560" cy="41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A43436-2ABD-497C-BCA4-2E2B10551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67317" y="830703"/>
            <a:ext cx="6254190" cy="463496"/>
          </a:xfr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pPr algn="ctr"/>
            <a:r>
              <a:rPr lang="pt-PT" sz="2800" b="1" dirty="0">
                <a:latin typeface="Castellar" panose="020A0402060406010301" pitchFamily="18" charset="0"/>
                <a:cs typeface="Arial" panose="020B0604020202020204" pitchFamily="34" charset="0"/>
              </a:rPr>
              <a:t>Vantagens &amp; Desvantagens</a:t>
            </a:r>
          </a:p>
          <a:p>
            <a:pPr algn="ctr"/>
            <a:endParaRPr lang="pt-PT" sz="2800" b="1" dirty="0">
              <a:latin typeface="Castellar" panose="020A0402060406010301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3EA05-B9CA-4672-A410-0E822A50D14E}"/>
              </a:ext>
            </a:extLst>
          </p:cNvPr>
          <p:cNvSpPr txBox="1"/>
          <p:nvPr/>
        </p:nvSpPr>
        <p:spPr>
          <a:xfrm>
            <a:off x="973189" y="1477424"/>
            <a:ext cx="3527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astellar" panose="020A0402060406010301" pitchFamily="18" charset="0"/>
              </a:rPr>
              <a:t>Vantagens:</a:t>
            </a:r>
            <a:endParaRPr lang="pt-PT" sz="3200" dirty="0">
              <a:latin typeface="Castellar" panose="020A04020604060103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29BE0A-D23E-460E-B2EB-2FD69783F13B}"/>
              </a:ext>
            </a:extLst>
          </p:cNvPr>
          <p:cNvSpPr txBox="1"/>
          <p:nvPr/>
        </p:nvSpPr>
        <p:spPr>
          <a:xfrm>
            <a:off x="1314115" y="2087862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dirty="0">
                <a:latin typeface="Castellar" panose="020A0402060406010301" pitchFamily="18" charset="0"/>
              </a:rPr>
              <a:t>Velocidade</a:t>
            </a:r>
            <a:endParaRPr lang="pt-PT" dirty="0">
              <a:latin typeface="Castellar" panose="020A0402060406010301" pitchFamily="18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277A64-673A-45A2-8C53-7D963591F6ED}"/>
              </a:ext>
            </a:extLst>
          </p:cNvPr>
          <p:cNvSpPr/>
          <p:nvPr/>
        </p:nvSpPr>
        <p:spPr>
          <a:xfrm>
            <a:off x="1226950" y="2708920"/>
            <a:ext cx="586563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O JavaScript é muito rápido porque pode ser executado imediatamente.</a:t>
            </a:r>
          </a:p>
          <a:p>
            <a:pPr algn="just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 menos que recursos externos sejam necessários, o JavaScript é desimpedido pelas chamadas de rede para um servidor de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Também não precisa ser compilado, o que lhe confere certas vantagens de velocidade (concedidas, adicionando algum risco dependente da qualidade do código desenvolvido).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419BD9-E8AB-4D98-BD82-83FB28DE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2"/>
          <a:stretch/>
        </p:blipFill>
        <p:spPr>
          <a:xfrm>
            <a:off x="7318548" y="2146416"/>
            <a:ext cx="4603479" cy="40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29BE0A-D23E-460E-B2EB-2FD69783F13B}"/>
              </a:ext>
            </a:extLst>
          </p:cNvPr>
          <p:cNvSpPr txBox="1"/>
          <p:nvPr/>
        </p:nvSpPr>
        <p:spPr>
          <a:xfrm>
            <a:off x="871051" y="1112326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Simplicidade 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277A64-673A-45A2-8C53-7D963591F6ED}"/>
              </a:ext>
            </a:extLst>
          </p:cNvPr>
          <p:cNvSpPr/>
          <p:nvPr/>
        </p:nvSpPr>
        <p:spPr>
          <a:xfrm>
            <a:off x="1069855" y="1573991"/>
            <a:ext cx="504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O JavaScript é relativamente simples de aprender e implementar.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1E18FF6-A391-46B9-A943-586089D61659}"/>
              </a:ext>
            </a:extLst>
          </p:cNvPr>
          <p:cNvSpPr/>
          <p:nvPr/>
        </p:nvSpPr>
        <p:spPr>
          <a:xfrm>
            <a:off x="871807" y="2721050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Popularidade 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68FC01-0196-4625-9276-2F5D9BA8327F}"/>
              </a:ext>
            </a:extLst>
          </p:cNvPr>
          <p:cNvSpPr/>
          <p:nvPr/>
        </p:nvSpPr>
        <p:spPr>
          <a:xfrm>
            <a:off x="901191" y="3182715"/>
            <a:ext cx="51932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  O JavaScript é usado em toda a web e os recursos para aprender a linguagem são numerosos. 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  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StackOverflow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e o GitHub têm muitos projetos que usam JavaScript e a linguagem como um todo ganhou muita tração na indústria nos últimos anos, especialmente.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CC9B88C-9E3A-459C-A1B2-E3E113089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80" y="1700415"/>
            <a:ext cx="4536505" cy="11795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65874C3-2961-4FBC-88CC-0128AD1A0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6801" y="3647053"/>
            <a:ext cx="2040720" cy="20407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DA6A3F3-8255-42B0-B948-FD4D3D346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72" y="4382128"/>
            <a:ext cx="2480997" cy="64816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DB4F280-9EFC-4AB5-BBF6-57A9A2BC995D}"/>
              </a:ext>
            </a:extLst>
          </p:cNvPr>
          <p:cNvSpPr/>
          <p:nvPr/>
        </p:nvSpPr>
        <p:spPr>
          <a:xfrm>
            <a:off x="6526460" y="1162777"/>
            <a:ext cx="5040560" cy="496855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/>
          </a:p>
        </p:txBody>
      </p:sp>
    </p:spTree>
    <p:extLst>
      <p:ext uri="{BB962C8B-B14F-4D97-AF65-F5344CB8AC3E}">
        <p14:creationId xmlns:p14="http://schemas.microsoft.com/office/powerpoint/2010/main" val="24609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4BE3B0-4693-42A6-A961-FD05937F08BD}"/>
              </a:ext>
            </a:extLst>
          </p:cNvPr>
          <p:cNvSpPr/>
          <p:nvPr/>
        </p:nvSpPr>
        <p:spPr>
          <a:xfrm>
            <a:off x="909836" y="897578"/>
            <a:ext cx="427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Interoperabilidade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3CDCD7-0B49-4E34-B347-D48B60E12A63}"/>
              </a:ext>
            </a:extLst>
          </p:cNvPr>
          <p:cNvSpPr/>
          <p:nvPr/>
        </p:nvSpPr>
        <p:spPr>
          <a:xfrm>
            <a:off x="1125860" y="1392166"/>
            <a:ext cx="53307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Lato"/>
              </a:rPr>
              <a:t>    O JavaScript funciona bem com outros idiomas e pode ser usado em uma grande variedade de aplicativos. </a:t>
            </a:r>
          </a:p>
          <a:p>
            <a:pPr algn="just"/>
            <a:endParaRPr lang="pt-PT" sz="2000" dirty="0">
              <a:latin typeface="Lato"/>
            </a:endParaRPr>
          </a:p>
          <a:p>
            <a:pPr algn="just"/>
            <a:r>
              <a:rPr lang="pt-PT" sz="2000" dirty="0">
                <a:latin typeface="Lato"/>
              </a:rPr>
              <a:t>    Ao contrário dos scripts PHP ou SSI, o JavaScript pode ser inserido em qualquer página da web, independentemente da extensão do arquivo. </a:t>
            </a:r>
          </a:p>
          <a:p>
            <a:pPr algn="just"/>
            <a:endParaRPr lang="pt-PT" sz="2000" dirty="0">
              <a:latin typeface="Lato"/>
            </a:endParaRPr>
          </a:p>
          <a:p>
            <a:pPr algn="just"/>
            <a:r>
              <a:rPr lang="pt-PT" sz="2000" dirty="0">
                <a:latin typeface="Lato"/>
              </a:rPr>
              <a:t>    O JavaScript também pode ser usado dentro de scripts escritos em outras linguagens, como Perl e PHP. </a:t>
            </a:r>
            <a:endParaRPr lang="pt-PT" sz="20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18CB37-57DD-412F-AE7F-05D267D1A4AA}"/>
              </a:ext>
            </a:extLst>
          </p:cNvPr>
          <p:cNvSpPr/>
          <p:nvPr/>
        </p:nvSpPr>
        <p:spPr>
          <a:xfrm>
            <a:off x="405780" y="5267924"/>
            <a:ext cx="4281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Carga do servidor 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AFBEE7-B07A-492B-BB74-43B9978B57E4}"/>
              </a:ext>
            </a:extLst>
          </p:cNvPr>
          <p:cNvSpPr/>
          <p:nvPr/>
        </p:nvSpPr>
        <p:spPr>
          <a:xfrm>
            <a:off x="822275" y="5761717"/>
            <a:ext cx="5634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Lato"/>
              </a:rPr>
              <a:t>Por ser uma linguagem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client-side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000" dirty="0">
                <a:latin typeface="Lato"/>
              </a:rPr>
              <a:t>a demanda no servidor do site é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PT" sz="2000" dirty="0">
                <a:latin typeface="Lato"/>
              </a:rPr>
              <a:t>reduzida.</a:t>
            </a:r>
            <a:endParaRPr lang="pt-PT" sz="20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1AD684-95B6-41FA-9765-9BFCAE42A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392166"/>
            <a:ext cx="4978682" cy="40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2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4BE3B0-4693-42A6-A961-FD05937F08BD}"/>
              </a:ext>
            </a:extLst>
          </p:cNvPr>
          <p:cNvSpPr/>
          <p:nvPr/>
        </p:nvSpPr>
        <p:spPr>
          <a:xfrm>
            <a:off x="836487" y="1244705"/>
            <a:ext cx="3636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Interfaces ricas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3CDCD7-0B49-4E34-B347-D48B60E12A63}"/>
              </a:ext>
            </a:extLst>
          </p:cNvPr>
          <p:cNvSpPr/>
          <p:nvPr/>
        </p:nvSpPr>
        <p:spPr>
          <a:xfrm>
            <a:off x="1314792" y="1706370"/>
            <a:ext cx="6083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 Arrastar e soltar componentes ou controles deslizantes pode fornecer uma interface rica para o seu site.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18CB37-57DD-412F-AE7F-05D267D1A4AA}"/>
              </a:ext>
            </a:extLst>
          </p:cNvPr>
          <p:cNvSpPr/>
          <p:nvPr/>
        </p:nvSpPr>
        <p:spPr>
          <a:xfrm>
            <a:off x="836487" y="3284437"/>
            <a:ext cx="5795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Funcionalidade Estendida 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AFBEE7-B07A-492B-BB74-43B9978B57E4}"/>
              </a:ext>
            </a:extLst>
          </p:cNvPr>
          <p:cNvSpPr/>
          <p:nvPr/>
        </p:nvSpPr>
        <p:spPr>
          <a:xfrm>
            <a:off x="1062049" y="3835413"/>
            <a:ext cx="6336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 Complementos de terceiros como o Greasemonkey permitem que os desenvolvedores de JavaScript escrevam trechos de JavaScript que podem ser executados nas páginas da web desejadas para estender sua funcionalidade.</a:t>
            </a:r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A249D9-FDB9-4CF8-97C4-56C70F0C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19" y="1536620"/>
            <a:ext cx="3047619" cy="304761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576AFB-B642-4647-B617-E9D5FCAD3453}"/>
              </a:ext>
            </a:extLst>
          </p:cNvPr>
          <p:cNvSpPr/>
          <p:nvPr/>
        </p:nvSpPr>
        <p:spPr>
          <a:xfrm>
            <a:off x="8035888" y="4675049"/>
            <a:ext cx="3585280" cy="646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Greasemonkey</a:t>
            </a:r>
            <a:endParaRPr lang="pt-BR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4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4BE3B0-4693-42A6-A961-FD05937F08BD}"/>
              </a:ext>
            </a:extLst>
          </p:cNvPr>
          <p:cNvSpPr/>
          <p:nvPr/>
        </p:nvSpPr>
        <p:spPr>
          <a:xfrm>
            <a:off x="836487" y="963503"/>
            <a:ext cx="325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Versatilidade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3CDCD7-0B49-4E34-B347-D48B60E12A63}"/>
              </a:ext>
            </a:extLst>
          </p:cNvPr>
          <p:cNvSpPr/>
          <p:nvPr/>
        </p:nvSpPr>
        <p:spPr>
          <a:xfrm>
            <a:off x="1196781" y="1425168"/>
            <a:ext cx="53307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  Atualmente, existem muitas maneiras de usar o JavaScript por meio dos servidores Node.js. </a:t>
            </a:r>
          </a:p>
          <a:p>
            <a:pPr algn="just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 Sendo possível desenvolver um aplicativo JavaScript inteiro de frente para trás usando apenas JavaScript.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18CB37-57DD-412F-AE7F-05D267D1A4AA}"/>
              </a:ext>
            </a:extLst>
          </p:cNvPr>
          <p:cNvSpPr/>
          <p:nvPr/>
        </p:nvSpPr>
        <p:spPr>
          <a:xfrm>
            <a:off x="909836" y="3827173"/>
            <a:ext cx="220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Updates</a:t>
            </a:r>
            <a:r>
              <a:rPr lang="pt-PT" b="1" dirty="0"/>
              <a:t> </a:t>
            </a:r>
            <a:r>
              <a:rPr lang="pt-PT" dirty="0">
                <a:latin typeface="Castellar" panose="020A0402060406010301" pitchFamily="18" charset="0"/>
              </a:rPr>
              <a:t> 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AFBEE7-B07A-492B-BB74-43B9978B57E4}"/>
              </a:ext>
            </a:extLst>
          </p:cNvPr>
          <p:cNvSpPr/>
          <p:nvPr/>
        </p:nvSpPr>
        <p:spPr>
          <a:xfrm>
            <a:off x="1196781" y="4444074"/>
            <a:ext cx="53307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   Desde o advento do EcmaScript 5 (a especificação de script que o Javascript depende), a Ecma International se dedica a atualizar o JavaScript anualmente. 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BF3DD00-9C33-489D-9EC7-B5FDC998C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7775" r="5661"/>
          <a:stretch/>
        </p:blipFill>
        <p:spPr>
          <a:xfrm>
            <a:off x="7174532" y="1473278"/>
            <a:ext cx="4464496" cy="43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1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3EA05-B9CA-4672-A410-0E822A50D14E}"/>
              </a:ext>
            </a:extLst>
          </p:cNvPr>
          <p:cNvSpPr txBox="1"/>
          <p:nvPr/>
        </p:nvSpPr>
        <p:spPr>
          <a:xfrm>
            <a:off x="1027133" y="1313696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astellar" panose="020A0402060406010301" pitchFamily="18" charset="0"/>
              </a:rPr>
              <a:t>Desvantagens:</a:t>
            </a:r>
            <a:endParaRPr lang="pt-PT" sz="3200" dirty="0">
              <a:latin typeface="Castellar" panose="020A04020604060103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29BE0A-D23E-460E-B2EB-2FD69783F13B}"/>
              </a:ext>
            </a:extLst>
          </p:cNvPr>
          <p:cNvSpPr txBox="1"/>
          <p:nvPr/>
        </p:nvSpPr>
        <p:spPr>
          <a:xfrm>
            <a:off x="1200615" y="2288887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Segurança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277A64-673A-45A2-8C53-7D963591F6ED}"/>
              </a:ext>
            </a:extLst>
          </p:cNvPr>
          <p:cNvSpPr/>
          <p:nvPr/>
        </p:nvSpPr>
        <p:spPr>
          <a:xfrm>
            <a:off x="1397427" y="3140968"/>
            <a:ext cx="5104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   Como o código é executado no computador do usuário, em alguns casos ele pode ser explorado para fins mal-intencionados. Esta é uma das razões pelas quais algumas pessoas optam por desativar o Javascript.</a:t>
            </a:r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1F5539B-E304-4F07-9A10-A8728DC1F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r="23792"/>
          <a:stretch/>
        </p:blipFill>
        <p:spPr>
          <a:xfrm>
            <a:off x="6907002" y="1313696"/>
            <a:ext cx="4404402" cy="42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A5827-DA21-42FE-8348-7D65FA88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8" y="902622"/>
            <a:ext cx="2500464" cy="576064"/>
          </a:xfrm>
        </p:spPr>
        <p:txBody>
          <a:bodyPr>
            <a:normAutofit fontScale="90000"/>
          </a:bodyPr>
          <a:lstStyle/>
          <a:p>
            <a:r>
              <a:rPr lang="pt-PT" sz="3600" spc="300" dirty="0">
                <a:solidFill>
                  <a:schemeClr val="tx1"/>
                </a:solidFill>
                <a:latin typeface="Castellar" panose="020A0402060406010301" pitchFamily="18" charset="0"/>
              </a:rPr>
              <a:t>Origens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0379" y="1656474"/>
            <a:ext cx="4202089" cy="4809317"/>
          </a:xfrm>
        </p:spPr>
        <p:txBody>
          <a:bodyPr>
            <a:no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O JavaScript foi criado na década de 90 por Brendan Eich a serviço da Netscape.</a:t>
            </a:r>
          </a:p>
          <a:p>
            <a:pPr algn="just"/>
            <a:b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Essa década foi um período de revolução, pois os browsers ainda eram estáticos.</a:t>
            </a:r>
          </a:p>
          <a:p>
            <a:pPr algn="just"/>
            <a:b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O navegador mais popular dessa época era o Mosaic, da NCSA.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5410400" y="6116487"/>
            <a:ext cx="6264697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NCSA Mosaic. O navegador mais popular da década de 90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FD0F0-14B0-428A-AF7B-870E311B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68" y="1165819"/>
            <a:ext cx="6774059" cy="48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29BE0A-D23E-460E-B2EB-2FD69783F13B}"/>
              </a:ext>
            </a:extLst>
          </p:cNvPr>
          <p:cNvSpPr txBox="1"/>
          <p:nvPr/>
        </p:nvSpPr>
        <p:spPr>
          <a:xfrm>
            <a:off x="981844" y="1583253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dirty="0">
                <a:latin typeface="Castellar" panose="020A0402060406010301" pitchFamily="18" charset="0"/>
              </a:rPr>
              <a:t>Suporte ao Navegador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277A64-673A-45A2-8C53-7D963591F6ED}"/>
              </a:ext>
            </a:extLst>
          </p:cNvPr>
          <p:cNvSpPr/>
          <p:nvPr/>
        </p:nvSpPr>
        <p:spPr>
          <a:xfrm>
            <a:off x="1125860" y="2204864"/>
            <a:ext cx="56886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Às vezes, o JavaScript é interpretado de maneira diferente por diferentes navegadores. </a:t>
            </a:r>
          </a:p>
          <a:p>
            <a:pPr algn="just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Enquanto os scripts do lado do servidor sempre produzirão a mesma saída, os scripts do lado do cliente podem ser um pouco imprevisíveis. </a:t>
            </a:r>
          </a:p>
          <a:p>
            <a:pPr algn="just"/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Contanto que você teste seu script em todos os principais navegadores, você deve estar seguro.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0ADDFE-DF97-4913-975C-6FB95A2C7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1916832"/>
            <a:ext cx="4728511" cy="317010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300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38826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E82D67-8A42-4683-A745-885F11998C0F}"/>
              </a:ext>
            </a:extLst>
          </p:cNvPr>
          <p:cNvSpPr txBox="1"/>
          <p:nvPr/>
        </p:nvSpPr>
        <p:spPr>
          <a:xfrm>
            <a:off x="4037597" y="908720"/>
            <a:ext cx="4113627" cy="76944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Castellar" panose="020A0402060406010301" pitchFamily="18" charset="0"/>
              </a:rPr>
              <a:t>Conclusão</a:t>
            </a:r>
            <a:endParaRPr lang="pt-PT" sz="4400" dirty="0">
              <a:latin typeface="Castellar" panose="020A0402060406010301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5A45E2-C787-4E85-8D7D-BEE087AD9B84}"/>
              </a:ext>
            </a:extLst>
          </p:cNvPr>
          <p:cNvSpPr/>
          <p:nvPr/>
        </p:nvSpPr>
        <p:spPr>
          <a:xfrm>
            <a:off x="1053852" y="2060848"/>
            <a:ext cx="10801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   Entender como a linguagem foi criada ajuda a entender porque ela é desse jeito hoje e como ela vai evoluir. </a:t>
            </a:r>
          </a:p>
          <a:p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O JavaScript, graças à colaboração de grandes empresas e de experts, é uma linguagem aberta de verdade. Hoje  em dia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3FFB1E-DA26-428F-948E-19ADB83F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85" y="3692064"/>
            <a:ext cx="3524250" cy="28575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272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9836" y="1824811"/>
            <a:ext cx="4360737" cy="373206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A Netscape foi fundada em 1994 para explorar a Web que estava surgindo.</a:t>
            </a:r>
          </a:p>
          <a:p>
            <a:pPr algn="just"/>
            <a:b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Foi então criado o Netscape Navigator em pouco tempo, este se tornou o browser dominante nessa década</a:t>
            </a:r>
            <a:b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Muitos desenvolvedores da NCSA foram designados no projeto do Navigator.</a:t>
            </a:r>
            <a:endParaRPr lang="pt-P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5971270" y="6001149"/>
            <a:ext cx="5502866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algn="ctr"/>
            <a:r>
              <a:rPr lang="pt-PT" sz="1800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Netscape Navigator: tirou a coroa do NCSA Mosaic.</a:t>
            </a:r>
            <a:endParaRPr lang="pt-PT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1E5BCF-88C0-4883-BF99-087E40FBC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97" y="1516768"/>
            <a:ext cx="6472211" cy="43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7093" y="1092362"/>
            <a:ext cx="5559367" cy="5043539"/>
          </a:xfrm>
        </p:spPr>
        <p:txBody>
          <a:bodyPr>
            <a:no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A Netscape chegou à conclusão que a web teria que se tornar mais dinâmica, pois o Navigator tinha sempre que fazer uma requisição ao servidor para obter uma resposta no navegador.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Em 1995, a Netscape contratou Brendan Eich para criar uma linguagem que proporcionasse isso.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A proposta inicial era a implementação da linguagem Scheme, baseada em LISP, puramente funcional, no Navigator.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7312790" y="6296201"/>
            <a:ext cx="3566319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 da linguagem Scheme</a:t>
            </a:r>
            <a:endParaRPr lang="pt-PT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D6AFE4-52A1-4ABD-A781-EE82D735E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092361"/>
            <a:ext cx="5138981" cy="50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856" y="1052736"/>
            <a:ext cx="5184576" cy="5458945"/>
          </a:xfrm>
        </p:spPr>
        <p:txBody>
          <a:bodyPr>
            <a:no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A Netscape já tinha projetos anteriores em conjunto com a Sun Microsystems para colocar sua mais recente e promissora linguagem de programação, o Java, no Navigator.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Isso elevou uma discussão interna do motivo de ter duas linguagens.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Obviamente predominou a escolha de uma única linguagem com a sintaxe baseada em Java. </a:t>
            </a:r>
          </a:p>
          <a:p>
            <a:pPr algn="just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O argumento foi que o Scheme, por ter uma sintaxe e complexidade características de linguagens funcionais, se tornaria impopular.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7241886" y="6075784"/>
            <a:ext cx="3941083" cy="646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Microsystems, criadora do java, conhecida atualmente como Oracle</a:t>
            </a:r>
            <a:endParaRPr lang="pt-PT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D7525D-A84E-4E01-A3BA-6B5EBC02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40" y="1265717"/>
            <a:ext cx="5184576" cy="46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6158" y="1929163"/>
            <a:ext cx="4673362" cy="3528437"/>
          </a:xfrm>
        </p:spPr>
        <p:txBody>
          <a:bodyPr>
            <a:noAutofit/>
          </a:bodyPr>
          <a:lstStyle/>
          <a:p>
            <a:pPr algn="ctr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Mesmo com sintaxe “javanesa” e com outras características do Java (valores primitivos e objetos), o JavaScript logo de início sofreu a influência funcional do Scheme, e mais tarde de linguagens como o Self (protótipos), Perl e 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e expressões regulares).</a:t>
            </a:r>
            <a:endParaRPr lang="pt-P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6648636" y="6306125"/>
            <a:ext cx="4660452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 que influenciaram o Java Script</a:t>
            </a:r>
            <a:endParaRPr lang="pt-PT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98A5A9-8C8A-4122-B738-5A08C57A50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0" y="4080508"/>
            <a:ext cx="3046818" cy="15462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D14C14-D802-49F3-B021-AD1DE0553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1702023"/>
            <a:ext cx="5032298" cy="19913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20E751-8CAE-424E-B782-95E34F555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925587"/>
            <a:ext cx="2705559" cy="182625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AD1114C-49D1-4EDE-B4C0-2127731DA15D}"/>
              </a:ext>
            </a:extLst>
          </p:cNvPr>
          <p:cNvSpPr/>
          <p:nvPr/>
        </p:nvSpPr>
        <p:spPr>
          <a:xfrm>
            <a:off x="5958659" y="1556792"/>
            <a:ext cx="6040409" cy="446449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7826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7868" y="1182392"/>
            <a:ext cx="5476438" cy="5256584"/>
          </a:xfrm>
        </p:spPr>
        <p:txBody>
          <a:bodyPr>
            <a:noAutofit/>
          </a:bodyPr>
          <a:lstStyle/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Para defender o JavaScript contra outras propostas, um protótipo foi criado por Eich em dez dias, em Maio de 1995. 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Marc Andreesen nomeou o protótipo de Mocha. 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 nome da linguagem mudou de novo para LiveScript por causa de patentes e porque vários produtos estavam levando o “Live” como sufixo.</a:t>
            </a:r>
          </a:p>
          <a:p>
            <a:pPr algn="just" fontAlgn="base"/>
            <a:b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No final de Novembro de 1995, a versão 2.0B3 do Navigator saiu com a versão “de dez dias” sem muitas alterações.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No começo de Dezembro de 1995, o Java estava no seu ápice e a linguagem foi renomeada para JavaScript.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7641738" y="6010711"/>
            <a:ext cx="3809309" cy="646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Brendan Eich: o criador do JavaScript e ex CEO da Mozilla.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4BE989-6AD6-46C0-876F-5884AFBA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4532" y="1182392"/>
            <a:ext cx="4743722" cy="454481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894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1844" y="1196752"/>
            <a:ext cx="5328592" cy="5256584"/>
          </a:xfrm>
        </p:spPr>
        <p:txBody>
          <a:bodyPr>
            <a:noAutofit/>
          </a:bodyPr>
          <a:lstStyle/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Depois que o JavaScript foi criado, a Microsoft criou, em Agosto de 1996, uma linguagem idêntica para ser usada no Internet Explorer 3.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Para conter a ambição da Microsoft, a Netscape decidiu normatizar a linguagem através da organização ECMA International, companhia que era especializada em padrões e normativas.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Os trabalhos em cima da normativa ECMA-262 começaram em Novembro de 1996. 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 nome JavaScript já era patenteado pela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Microsystems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(hoje Oracle) e não poderia ser usado. </a:t>
            </a:r>
          </a:p>
          <a:p>
            <a:pPr algn="just" fontAlgn="base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Portanto, o nome composto por ECMA e JavaScript foi usado, resultando em ECMAScript</a:t>
            </a:r>
            <a:r>
              <a:rPr lang="pt-PT" dirty="0"/>
              <a:t>.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7234387" y="4437112"/>
            <a:ext cx="4073034" cy="646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companhia especializada em padrões e normativas.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ECDDA-FB98-4B96-9731-4AE1D5AA8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132856"/>
            <a:ext cx="5200856" cy="203572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64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61CE28-B640-4805-A296-4A68E8EA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706" y="1196752"/>
            <a:ext cx="5760640" cy="5040560"/>
          </a:xfrm>
        </p:spPr>
        <p:txBody>
          <a:bodyPr>
            <a:noAutofit/>
          </a:bodyPr>
          <a:lstStyle/>
          <a:p>
            <a:pPr algn="just" fontAlgn="base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Mesmo com esse nome, até hoje a linguagem é conhecida carinhosamente por JavaScript. ECMAScript só é usado para se referir às versões da linguagem.</a:t>
            </a:r>
          </a:p>
          <a:p>
            <a:pPr algn="just" fontAlgn="base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A ECMA-262 é mantida pelo Comitê Técnico 39 (TC39). Este comitê é composto por especialistas de grandes empresas como Microsoft, Mozilla e Google. Entre os integrantes do comitê está, claro,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Brendan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Eich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. As discussões são abertas através de listas de email e as reuniões físicas sempre tem convites para experts interessados em manter a normativa.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DF09D7-2CC9-4851-84FB-34769FBE1DD7}"/>
              </a:ext>
            </a:extLst>
          </p:cNvPr>
          <p:cNvSpPr txBox="1"/>
          <p:nvPr/>
        </p:nvSpPr>
        <p:spPr>
          <a:xfrm>
            <a:off x="7302085" y="4721950"/>
            <a:ext cx="4073034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Reunião do TC39 em Julho de 2015.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8AFC81D-6AE5-4D18-A7C3-C5EB29525A01}"/>
              </a:ext>
            </a:extLst>
          </p:cNvPr>
          <p:cNvSpPr/>
          <p:nvPr/>
        </p:nvSpPr>
        <p:spPr>
          <a:xfrm>
            <a:off x="4386123" y="133181"/>
            <a:ext cx="341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u="sng" cap="none" spc="-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E20B8A-A17C-4B1C-90D7-A6F4D651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340768"/>
            <a:ext cx="51922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purl.org/dc/terms/"/>
    <ds:schemaRef ds:uri="http://schemas.openxmlformats.org/package/2006/metadata/core-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739</TotalTime>
  <Words>871</Words>
  <Application>Microsoft Office PowerPoint</Application>
  <PresentationFormat>Personalizar</PresentationFormat>
  <Paragraphs>141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Castellar</vt:lpstr>
      <vt:lpstr>Lato</vt:lpstr>
      <vt:lpstr>Wingdings</vt:lpstr>
      <vt:lpstr>Tecnologia 16x9</vt:lpstr>
      <vt:lpstr>JavaScript</vt:lpstr>
      <vt:lpstr>Origens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Tehion Draak</dc:creator>
  <cp:lastModifiedBy>Tehion Draak</cp:lastModifiedBy>
  <cp:revision>43</cp:revision>
  <dcterms:created xsi:type="dcterms:W3CDTF">2019-04-29T15:30:29Z</dcterms:created>
  <dcterms:modified xsi:type="dcterms:W3CDTF">2019-05-06T16:06:19Z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